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Lato Light" panose="020B0600000101010101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Gowun Dodum" panose="020B0600000101010101" charset="-127"/>
      <p:regular r:id="rId41"/>
    </p:embeddedFont>
    <p:embeddedFont>
      <p:font typeface="Lato" panose="020B0600000101010101" charset="0"/>
      <p:regular r:id="rId42"/>
      <p:bold r:id="rId43"/>
      <p:italic r:id="rId44"/>
      <p:boldItalic r:id="rId45"/>
    </p:embeddedFont>
    <p:embeddedFont>
      <p:font typeface="Lato Black" panose="020B0600000101010101" charset="0"/>
      <p:bold r:id="rId46"/>
      <p:boldItalic r:id="rId47"/>
    </p:embeddedFont>
    <p:embeddedFont>
      <p:font typeface="Poor Story" pitchFamily="2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hZjV32COHEu4tcNY4GSMgkb5zD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01" name="Google Shape;3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96" name="Google Shape;3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958935dab4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5" name="Google Shape;405;g1958935dab4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414" name="Google Shape;4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9" name="Google Shape;4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1" name="Google Shape;4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453" name="Google Shape;4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958935dab4_8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484" name="Google Shape;484;g1958935dab4_8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497" name="Google Shape;4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958935dab4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10" name="Google Shape;510;g1958935dab4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2" name="Google Shape;5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0" name="Google Shape;3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42" name="Google Shape;5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58935da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71" name="Google Shape;571;g1958935da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74dc90a37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74dc90a37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075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583" name="Google Shape;5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94" name="Google Shape;5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958935dab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603" name="Google Shape;603;g1958935dab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1" name="Google Shape;6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9bdef8070e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631" name="Google Shape;631;g19bdef8070e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9bdef8070e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641" name="Google Shape;641;g19bdef8070e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48" name="Google Shape;6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958935dab4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42" name="Google Shape;342;g1958935dab4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58935dab4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5" name="Google Shape;355;g1958935dab4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958935dab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66" name="Google Shape;366;g1958935dab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958935dab4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u="sng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6" name="Google Shape;376;g1958935dab4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958935dab4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382" name="Google Shape;382;g1958935dab4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958935dab4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389" name="Google Shape;389;g1958935dab4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Invlovement Slide">
  <p:cSld name="Team Invlovement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5" name="Google Shape;55;p39"/>
          <p:cNvSpPr>
            <a:spLocks noGrp="1"/>
          </p:cNvSpPr>
          <p:nvPr>
            <p:ph type="pic" idx="2"/>
          </p:nvPr>
        </p:nvSpPr>
        <p:spPr>
          <a:xfrm>
            <a:off x="1045623" y="1885155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39"/>
          <p:cNvSpPr>
            <a:spLocks noGrp="1"/>
          </p:cNvSpPr>
          <p:nvPr>
            <p:ph type="pic" idx="3"/>
          </p:nvPr>
        </p:nvSpPr>
        <p:spPr>
          <a:xfrm>
            <a:off x="1045623" y="2424368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39"/>
          <p:cNvSpPr>
            <a:spLocks noGrp="1"/>
          </p:cNvSpPr>
          <p:nvPr>
            <p:ph type="pic" idx="4"/>
          </p:nvPr>
        </p:nvSpPr>
        <p:spPr>
          <a:xfrm>
            <a:off x="1045623" y="2963581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58" name="Google Shape;58;p39"/>
          <p:cNvSpPr>
            <a:spLocks noGrp="1"/>
          </p:cNvSpPr>
          <p:nvPr>
            <p:ph type="pic" idx="5"/>
          </p:nvPr>
        </p:nvSpPr>
        <p:spPr>
          <a:xfrm>
            <a:off x="1045623" y="3502794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59" name="Google Shape;59;p39"/>
          <p:cNvSpPr>
            <a:spLocks noGrp="1"/>
          </p:cNvSpPr>
          <p:nvPr>
            <p:ph type="pic" idx="6"/>
          </p:nvPr>
        </p:nvSpPr>
        <p:spPr>
          <a:xfrm>
            <a:off x="1045623" y="4042007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60" name="Google Shape;60;p39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9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lient Say Slide">
  <p:cSld name="Our Client Say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0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4" name="Google Shape;64;p40"/>
          <p:cNvSpPr>
            <a:spLocks noGrp="1"/>
          </p:cNvSpPr>
          <p:nvPr>
            <p:ph type="pic" idx="2"/>
          </p:nvPr>
        </p:nvSpPr>
        <p:spPr>
          <a:xfrm>
            <a:off x="2009121" y="1761361"/>
            <a:ext cx="784384" cy="784384"/>
          </a:xfrm>
          <a:prstGeom prst="ellipse">
            <a:avLst/>
          </a:prstGeom>
          <a:noFill/>
          <a:ln>
            <a:noFill/>
          </a:ln>
        </p:spPr>
      </p:sp>
      <p:sp>
        <p:nvSpPr>
          <p:cNvPr id="65" name="Google Shape;65;p40"/>
          <p:cNvSpPr>
            <a:spLocks noGrp="1"/>
          </p:cNvSpPr>
          <p:nvPr>
            <p:ph type="pic" idx="3"/>
          </p:nvPr>
        </p:nvSpPr>
        <p:spPr>
          <a:xfrm>
            <a:off x="6350496" y="1761361"/>
            <a:ext cx="784384" cy="784384"/>
          </a:xfrm>
          <a:prstGeom prst="ellipse">
            <a:avLst/>
          </a:prstGeom>
          <a:noFill/>
          <a:ln>
            <a:noFill/>
          </a:ln>
        </p:spPr>
      </p:sp>
      <p:sp>
        <p:nvSpPr>
          <p:cNvPr id="66" name="Google Shape;66;p40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0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icture At Right Slide">
  <p:cSld name="Half Picture At Right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/>
        </p:nvSpPr>
        <p:spPr>
          <a:xfrm>
            <a:off x="3961039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0" name="Google Shape;70;p41"/>
          <p:cNvSpPr>
            <a:spLocks noGrp="1"/>
          </p:cNvSpPr>
          <p:nvPr>
            <p:ph type="pic" idx="2"/>
          </p:nvPr>
        </p:nvSpPr>
        <p:spPr>
          <a:xfrm>
            <a:off x="4577358" y="0"/>
            <a:ext cx="456664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1">
            <a:hlinkClick r:id="" action="ppaction://hlinkshowjump?jump=nextslide"/>
          </p:cNvPr>
          <p:cNvSpPr/>
          <p:nvPr/>
        </p:nvSpPr>
        <p:spPr>
          <a:xfrm>
            <a:off x="4096059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1">
            <a:hlinkClick r:id="" action="ppaction://hlinkshowjump?jump=previousslide"/>
          </p:cNvPr>
          <p:cNvSpPr/>
          <p:nvPr/>
        </p:nvSpPr>
        <p:spPr>
          <a:xfrm>
            <a:off x="3966297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 Picture At Center Slide">
  <p:cSld name="Mini Picture At Center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2"/>
          <p:cNvGrpSpPr/>
          <p:nvPr/>
        </p:nvGrpSpPr>
        <p:grpSpPr>
          <a:xfrm>
            <a:off x="465559" y="325041"/>
            <a:ext cx="574677" cy="184666"/>
            <a:chOff x="1260546" y="866775"/>
            <a:chExt cx="1532471" cy="492443"/>
          </a:xfrm>
        </p:grpSpPr>
        <p:sp>
          <p:nvSpPr>
            <p:cNvPr id="75" name="Google Shape;75;p42"/>
            <p:cNvSpPr/>
            <p:nvPr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2"/>
            <p:cNvSpPr txBox="1"/>
            <p:nvPr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0" i="0" u="none" strike="noStrike" cap="none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MOGA</a:t>
              </a:r>
              <a:r>
                <a:rPr lang="ko" sz="1200" b="0" i="0" u="none" strike="noStrike" cap="none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.</a:t>
              </a:r>
              <a:endParaRPr sz="12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77" name="Google Shape;77;p42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8" name="Google Shape;78;p42"/>
          <p:cNvSpPr txBox="1"/>
          <p:nvPr/>
        </p:nvSpPr>
        <p:spPr>
          <a:xfrm>
            <a:off x="472705" y="4782146"/>
            <a:ext cx="1500988" cy="1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SMALL BUSINESS </a:t>
            </a:r>
            <a:r>
              <a:rPr lang="ko" sz="7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700" b="0" i="0" u="none" strike="noStrike" cap="non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42"/>
          <p:cNvSpPr>
            <a:spLocks noGrp="1"/>
          </p:cNvSpPr>
          <p:nvPr>
            <p:ph type="pic" idx="2"/>
          </p:nvPr>
        </p:nvSpPr>
        <p:spPr>
          <a:xfrm>
            <a:off x="3471225" y="0"/>
            <a:ext cx="258432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42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2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 Picture At Left Slide">
  <p:cSld name="Mini Picture At Left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3"/>
          <p:cNvSpPr>
            <a:spLocks noGrp="1"/>
          </p:cNvSpPr>
          <p:nvPr>
            <p:ph type="pic" idx="2"/>
          </p:nvPr>
        </p:nvSpPr>
        <p:spPr>
          <a:xfrm>
            <a:off x="0" y="0"/>
            <a:ext cx="3056079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43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3911230" y="4782146"/>
            <a:ext cx="1500988" cy="1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SMALL BUSINESS </a:t>
            </a:r>
            <a:r>
              <a:rPr lang="ko" sz="7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700" b="0" i="0" u="none" strike="noStrike" cap="non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6" name="Google Shape;86;p43"/>
          <p:cNvGrpSpPr/>
          <p:nvPr/>
        </p:nvGrpSpPr>
        <p:grpSpPr>
          <a:xfrm>
            <a:off x="3911230" y="325041"/>
            <a:ext cx="574677" cy="184666"/>
            <a:chOff x="1260546" y="866775"/>
            <a:chExt cx="1532471" cy="492443"/>
          </a:xfrm>
        </p:grpSpPr>
        <p:sp>
          <p:nvSpPr>
            <p:cNvPr id="87" name="Google Shape;87;p43"/>
            <p:cNvSpPr/>
            <p:nvPr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3"/>
            <p:cNvSpPr txBox="1"/>
            <p:nvPr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0" i="0" u="none" strike="noStrike" cap="none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MOGA</a:t>
              </a:r>
              <a:r>
                <a:rPr lang="ko" sz="1200" b="0" i="0" u="none" strike="noStrike" cap="none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.</a:t>
              </a:r>
              <a:endParaRPr sz="12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89" name="Google Shape;89;p43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3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Section Slide">
  <p:cSld name="Our Portfolio Section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4"/>
          <p:cNvSpPr>
            <a:spLocks noGrp="1"/>
          </p:cNvSpPr>
          <p:nvPr>
            <p:ph type="pic" idx="2"/>
          </p:nvPr>
        </p:nvSpPr>
        <p:spPr>
          <a:xfrm>
            <a:off x="-1905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44"/>
          <p:cNvSpPr>
            <a:spLocks noGrp="1"/>
          </p:cNvSpPr>
          <p:nvPr>
            <p:ph type="pic" idx="3"/>
          </p:nvPr>
        </p:nvSpPr>
        <p:spPr>
          <a:xfrm>
            <a:off x="2285286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4"/>
          <p:cNvSpPr>
            <a:spLocks noGrp="1"/>
          </p:cNvSpPr>
          <p:nvPr>
            <p:ph type="pic" idx="4"/>
          </p:nvPr>
        </p:nvSpPr>
        <p:spPr>
          <a:xfrm>
            <a:off x="4570095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4"/>
          <p:cNvSpPr>
            <a:spLocks noGrp="1"/>
          </p:cNvSpPr>
          <p:nvPr>
            <p:ph type="pic" idx="5"/>
          </p:nvPr>
        </p:nvSpPr>
        <p:spPr>
          <a:xfrm>
            <a:off x="6857286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44"/>
          <p:cNvSpPr>
            <a:spLocks noGrp="1"/>
          </p:cNvSpPr>
          <p:nvPr>
            <p:ph type="pic" idx="6"/>
          </p:nvPr>
        </p:nvSpPr>
        <p:spPr>
          <a:xfrm>
            <a:off x="-1905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4"/>
          <p:cNvSpPr>
            <a:spLocks noGrp="1"/>
          </p:cNvSpPr>
          <p:nvPr>
            <p:ph type="pic" idx="7"/>
          </p:nvPr>
        </p:nvSpPr>
        <p:spPr>
          <a:xfrm>
            <a:off x="2285286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4"/>
          <p:cNvSpPr>
            <a:spLocks noGrp="1"/>
          </p:cNvSpPr>
          <p:nvPr>
            <p:ph type="pic" idx="8"/>
          </p:nvPr>
        </p:nvSpPr>
        <p:spPr>
          <a:xfrm>
            <a:off x="4570095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4"/>
          <p:cNvSpPr>
            <a:spLocks noGrp="1"/>
          </p:cNvSpPr>
          <p:nvPr>
            <p:ph type="pic" idx="9"/>
          </p:nvPr>
        </p:nvSpPr>
        <p:spPr>
          <a:xfrm>
            <a:off x="6857286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1 Slide">
  <p:cSld name="Our Portfolio 1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2" name="Google Shape;102;p45"/>
          <p:cNvSpPr>
            <a:spLocks noGrp="1"/>
          </p:cNvSpPr>
          <p:nvPr>
            <p:ph type="pic" idx="2"/>
          </p:nvPr>
        </p:nvSpPr>
        <p:spPr>
          <a:xfrm>
            <a:off x="2803556" y="1739217"/>
            <a:ext cx="1399776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45"/>
          <p:cNvSpPr>
            <a:spLocks noGrp="1"/>
          </p:cNvSpPr>
          <p:nvPr>
            <p:ph type="pic" idx="3"/>
          </p:nvPr>
        </p:nvSpPr>
        <p:spPr>
          <a:xfrm>
            <a:off x="6722669" y="1739217"/>
            <a:ext cx="1399776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45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5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2 Slide">
  <p:cSld name="Our Portfolio 2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6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8" name="Google Shape;108;p46"/>
          <p:cNvSpPr>
            <a:spLocks noGrp="1"/>
          </p:cNvSpPr>
          <p:nvPr>
            <p:ph type="pic" idx="2"/>
          </p:nvPr>
        </p:nvSpPr>
        <p:spPr>
          <a:xfrm>
            <a:off x="1023938" y="1605667"/>
            <a:ext cx="3307431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6"/>
          <p:cNvSpPr>
            <a:spLocks noGrp="1"/>
          </p:cNvSpPr>
          <p:nvPr>
            <p:ph type="pic" idx="3"/>
          </p:nvPr>
        </p:nvSpPr>
        <p:spPr>
          <a:xfrm>
            <a:off x="4815013" y="1605667"/>
            <a:ext cx="3307431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46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6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3 Slide">
  <p:cSld name="Our Portfolio 3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7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4" name="Google Shape;114;p47"/>
          <p:cNvSpPr>
            <a:spLocks noGrp="1"/>
          </p:cNvSpPr>
          <p:nvPr>
            <p:ph type="pic" idx="2"/>
          </p:nvPr>
        </p:nvSpPr>
        <p:spPr>
          <a:xfrm>
            <a:off x="1023937" y="1605667"/>
            <a:ext cx="2077749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47"/>
          <p:cNvSpPr>
            <a:spLocks noGrp="1"/>
          </p:cNvSpPr>
          <p:nvPr>
            <p:ph type="pic" idx="3"/>
          </p:nvPr>
        </p:nvSpPr>
        <p:spPr>
          <a:xfrm>
            <a:off x="6044694" y="1605667"/>
            <a:ext cx="2077749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47"/>
          <p:cNvSpPr>
            <a:spLocks noGrp="1"/>
          </p:cNvSpPr>
          <p:nvPr>
            <p:ph type="pic" idx="4"/>
          </p:nvPr>
        </p:nvSpPr>
        <p:spPr>
          <a:xfrm>
            <a:off x="3533126" y="1605667"/>
            <a:ext cx="2077749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47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7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4 Slide">
  <p:cSld name="Our Portfolio 4 Slid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8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1" name="Google Shape;121;p48"/>
          <p:cNvSpPr>
            <a:spLocks noGrp="1"/>
          </p:cNvSpPr>
          <p:nvPr>
            <p:ph type="pic" idx="2"/>
          </p:nvPr>
        </p:nvSpPr>
        <p:spPr>
          <a:xfrm>
            <a:off x="3377166" y="1605667"/>
            <a:ext cx="4745278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48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8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1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" name="Google Shape;9;p31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31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ent Projects Slide">
  <p:cSld name="Recent Projects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9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6" name="Google Shape;126;p49"/>
          <p:cNvSpPr>
            <a:spLocks noGrp="1"/>
          </p:cNvSpPr>
          <p:nvPr>
            <p:ph type="pic" idx="2"/>
          </p:nvPr>
        </p:nvSpPr>
        <p:spPr>
          <a:xfrm>
            <a:off x="3056335" y="1605915"/>
            <a:ext cx="3046809" cy="16992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9"/>
          <p:cNvSpPr>
            <a:spLocks noGrp="1"/>
          </p:cNvSpPr>
          <p:nvPr>
            <p:ph type="pic" idx="3"/>
          </p:nvPr>
        </p:nvSpPr>
        <p:spPr>
          <a:xfrm>
            <a:off x="1023936" y="1605915"/>
            <a:ext cx="2031207" cy="120872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49"/>
          <p:cNvSpPr>
            <a:spLocks noGrp="1"/>
          </p:cNvSpPr>
          <p:nvPr>
            <p:ph type="pic" idx="4"/>
          </p:nvPr>
        </p:nvSpPr>
        <p:spPr>
          <a:xfrm>
            <a:off x="1023936" y="2818209"/>
            <a:ext cx="2031207" cy="169664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49"/>
          <p:cNvSpPr>
            <a:spLocks noGrp="1"/>
          </p:cNvSpPr>
          <p:nvPr>
            <p:ph type="pic" idx="5"/>
          </p:nvPr>
        </p:nvSpPr>
        <p:spPr>
          <a:xfrm>
            <a:off x="6103938" y="1605915"/>
            <a:ext cx="2018506" cy="16992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49"/>
          <p:cNvSpPr>
            <a:spLocks noGrp="1"/>
          </p:cNvSpPr>
          <p:nvPr>
            <p:ph type="pic" idx="6"/>
          </p:nvPr>
        </p:nvSpPr>
        <p:spPr>
          <a:xfrm>
            <a:off x="5290185" y="3305175"/>
            <a:ext cx="2832259" cy="12096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9"/>
          <p:cNvSpPr>
            <a:spLocks noGrp="1"/>
          </p:cNvSpPr>
          <p:nvPr>
            <p:ph type="pic" idx="7"/>
          </p:nvPr>
        </p:nvSpPr>
        <p:spPr>
          <a:xfrm>
            <a:off x="3057525" y="3305175"/>
            <a:ext cx="2234208" cy="12096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49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9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Project Showcase At Right Slide">
  <p:cSld name="Single Project Showcase At Right Slid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0"/>
          <p:cNvSpPr>
            <a:spLocks noGrp="1"/>
          </p:cNvSpPr>
          <p:nvPr>
            <p:ph type="pic" idx="2"/>
          </p:nvPr>
        </p:nvSpPr>
        <p:spPr>
          <a:xfrm>
            <a:off x="4566642" y="800100"/>
            <a:ext cx="4103489" cy="371475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50"/>
          <p:cNvSpPr/>
          <p:nvPr/>
        </p:nvSpPr>
        <p:spPr>
          <a:xfrm>
            <a:off x="0" y="0"/>
            <a:ext cx="456664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0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8" name="Google Shape;138;p50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0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Project Showcase At Left Slide">
  <p:cSld name="Single Project Showcase At Left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1"/>
          <p:cNvSpPr>
            <a:spLocks noGrp="1"/>
          </p:cNvSpPr>
          <p:nvPr>
            <p:ph type="pic" idx="2"/>
          </p:nvPr>
        </p:nvSpPr>
        <p:spPr>
          <a:xfrm>
            <a:off x="477765" y="800100"/>
            <a:ext cx="4099593" cy="371475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51"/>
          <p:cNvSpPr/>
          <p:nvPr/>
        </p:nvSpPr>
        <p:spPr>
          <a:xfrm>
            <a:off x="4577358" y="0"/>
            <a:ext cx="456664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1"/>
          <p:cNvSpPr txBox="1"/>
          <p:nvPr/>
        </p:nvSpPr>
        <p:spPr>
          <a:xfrm>
            <a:off x="3818372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4" name="Google Shape;144;p51"/>
          <p:cNvSpPr txBox="1"/>
          <p:nvPr/>
        </p:nvSpPr>
        <p:spPr>
          <a:xfrm>
            <a:off x="472705" y="4782146"/>
            <a:ext cx="1500988" cy="1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SMALL BUSINESS </a:t>
            </a:r>
            <a:r>
              <a:rPr lang="ko" sz="7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700" b="0" i="0" u="none" strike="noStrike" cap="non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51">
            <a:hlinkClick r:id="" action="ppaction://hlinkshowjump?jump=nextslide"/>
          </p:cNvPr>
          <p:cNvSpPr/>
          <p:nvPr/>
        </p:nvSpPr>
        <p:spPr>
          <a:xfrm>
            <a:off x="3953392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1">
            <a:hlinkClick r:id="" action="ppaction://hlinkshowjump?jump=previousslide"/>
          </p:cNvPr>
          <p:cNvSpPr/>
          <p:nvPr/>
        </p:nvSpPr>
        <p:spPr>
          <a:xfrm>
            <a:off x="3823630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">
  <p:cSld name="Contact Us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2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9" name="Google Shape;149;p52"/>
          <p:cNvSpPr>
            <a:spLocks noGrp="1"/>
          </p:cNvSpPr>
          <p:nvPr>
            <p:ph type="pic" idx="2"/>
          </p:nvPr>
        </p:nvSpPr>
        <p:spPr>
          <a:xfrm>
            <a:off x="1571625" y="1600200"/>
            <a:ext cx="6000750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52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2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icture Slide">
  <p:cSld name="Full Pictur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Office Slide">
  <p:cSld name="Our Offic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>
            <a:spLocks noGrp="1"/>
          </p:cNvSpPr>
          <p:nvPr>
            <p:ph type="pic" idx="2"/>
          </p:nvPr>
        </p:nvSpPr>
        <p:spPr>
          <a:xfrm>
            <a:off x="2806627" y="1000125"/>
            <a:ext cx="5315816" cy="3514725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3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" name="Google Shape;16;p33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3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Team Who Enjoys ... Slide">
  <p:cSld name="A Team Who Enjoys ...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4"/>
          <p:cNvSpPr>
            <a:spLocks noGrp="1"/>
          </p:cNvSpPr>
          <p:nvPr>
            <p:ph type="pic" idx="2"/>
          </p:nvPr>
        </p:nvSpPr>
        <p:spPr>
          <a:xfrm>
            <a:off x="1021556" y="1000125"/>
            <a:ext cx="5315816" cy="3514725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4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" name="Google Shape;21;p34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4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 Do Trust &amp; Crediblity ... Slide">
  <p:cSld name="We Do Trust &amp; Crediblity ...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>
            <a:spLocks noGrp="1"/>
          </p:cNvSpPr>
          <p:nvPr>
            <p:ph type="pic" idx="2"/>
          </p:nvPr>
        </p:nvSpPr>
        <p:spPr>
          <a:xfrm>
            <a:off x="4564646" y="2142985"/>
            <a:ext cx="3557798" cy="2371865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35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" name="Google Shape;26;p35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5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ny Owners Slide">
  <p:cSld name="Company Owners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" name="Google Shape;30;p36"/>
          <p:cNvSpPr>
            <a:spLocks noGrp="1"/>
          </p:cNvSpPr>
          <p:nvPr>
            <p:ph type="pic" idx="2"/>
          </p:nvPr>
        </p:nvSpPr>
        <p:spPr>
          <a:xfrm>
            <a:off x="1571625" y="1600200"/>
            <a:ext cx="1592321" cy="159232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36"/>
          <p:cNvSpPr>
            <a:spLocks noGrp="1"/>
          </p:cNvSpPr>
          <p:nvPr>
            <p:ph type="pic" idx="3"/>
          </p:nvPr>
        </p:nvSpPr>
        <p:spPr>
          <a:xfrm>
            <a:off x="5980054" y="1600200"/>
            <a:ext cx="1592321" cy="159232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" name="Google Shape;32;p36"/>
          <p:cNvSpPr>
            <a:spLocks noGrp="1"/>
          </p:cNvSpPr>
          <p:nvPr>
            <p:ph type="pic" idx="4"/>
          </p:nvPr>
        </p:nvSpPr>
        <p:spPr>
          <a:xfrm>
            <a:off x="3775840" y="1600200"/>
            <a:ext cx="1592321" cy="159232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p36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6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Team Slide">
  <p:cSld name="Meet Our Team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7" name="Google Shape;37;p37"/>
          <p:cNvSpPr>
            <a:spLocks noGrp="1"/>
          </p:cNvSpPr>
          <p:nvPr>
            <p:ph type="pic" idx="2"/>
          </p:nvPr>
        </p:nvSpPr>
        <p:spPr>
          <a:xfrm>
            <a:off x="1016726" y="1600200"/>
            <a:ext cx="1435009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37"/>
          <p:cNvSpPr>
            <a:spLocks noGrp="1"/>
          </p:cNvSpPr>
          <p:nvPr>
            <p:ph type="pic" idx="3"/>
          </p:nvPr>
        </p:nvSpPr>
        <p:spPr>
          <a:xfrm>
            <a:off x="2920615" y="1600200"/>
            <a:ext cx="1435009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39" name="Google Shape;39;p37"/>
          <p:cNvSpPr>
            <a:spLocks noGrp="1"/>
          </p:cNvSpPr>
          <p:nvPr>
            <p:ph type="pic" idx="4"/>
          </p:nvPr>
        </p:nvSpPr>
        <p:spPr>
          <a:xfrm>
            <a:off x="4809450" y="1600200"/>
            <a:ext cx="1435009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40" name="Google Shape;40;p37"/>
          <p:cNvSpPr>
            <a:spLocks noGrp="1"/>
          </p:cNvSpPr>
          <p:nvPr>
            <p:ph type="pic" idx="5"/>
          </p:nvPr>
        </p:nvSpPr>
        <p:spPr>
          <a:xfrm>
            <a:off x="6686244" y="1600200"/>
            <a:ext cx="1435010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41" name="Google Shape;41;p37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7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7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Crew Slide">
  <p:cSld name="Meet Our Crew Slid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5" name="Google Shape;45;p38"/>
          <p:cNvSpPr>
            <a:spLocks noGrp="1"/>
          </p:cNvSpPr>
          <p:nvPr>
            <p:ph type="pic" idx="2"/>
          </p:nvPr>
        </p:nvSpPr>
        <p:spPr>
          <a:xfrm>
            <a:off x="1016726" y="1849254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46" name="Google Shape;46;p38"/>
          <p:cNvSpPr>
            <a:spLocks noGrp="1"/>
          </p:cNvSpPr>
          <p:nvPr>
            <p:ph type="pic" idx="3"/>
          </p:nvPr>
        </p:nvSpPr>
        <p:spPr>
          <a:xfrm>
            <a:off x="3525055" y="1849254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47" name="Google Shape;47;p38"/>
          <p:cNvSpPr>
            <a:spLocks noGrp="1"/>
          </p:cNvSpPr>
          <p:nvPr>
            <p:ph type="pic" idx="4"/>
          </p:nvPr>
        </p:nvSpPr>
        <p:spPr>
          <a:xfrm>
            <a:off x="6075396" y="1849254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48" name="Google Shape;48;p38"/>
          <p:cNvSpPr>
            <a:spLocks noGrp="1"/>
          </p:cNvSpPr>
          <p:nvPr>
            <p:ph type="pic" idx="5"/>
          </p:nvPr>
        </p:nvSpPr>
        <p:spPr>
          <a:xfrm>
            <a:off x="1016726" y="3213635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49" name="Google Shape;49;p38"/>
          <p:cNvSpPr>
            <a:spLocks noGrp="1"/>
          </p:cNvSpPr>
          <p:nvPr>
            <p:ph type="pic" idx="6"/>
          </p:nvPr>
        </p:nvSpPr>
        <p:spPr>
          <a:xfrm>
            <a:off x="3525055" y="3213635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38"/>
          <p:cNvSpPr>
            <a:spLocks noGrp="1"/>
          </p:cNvSpPr>
          <p:nvPr>
            <p:ph type="pic" idx="7"/>
          </p:nvPr>
        </p:nvSpPr>
        <p:spPr>
          <a:xfrm>
            <a:off x="6075396" y="3213635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38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8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gif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gif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gif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"/>
          <p:cNvSpPr txBox="1"/>
          <p:nvPr/>
        </p:nvSpPr>
        <p:spPr>
          <a:xfrm>
            <a:off x="6410322" y="4315340"/>
            <a:ext cx="2324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C107</a:t>
            </a:r>
            <a:endParaRPr sz="5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r" rtl="0">
              <a:lnSpc>
                <a:spcPct val="141666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허은지, 김희주, 이성찬, 이승진, 이주영, 홍성준 </a:t>
            </a:r>
            <a:endParaRPr sz="900" b="1" i="0" u="none" strike="noStrike" cap="none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4" name="Google Shape;304;p1"/>
          <p:cNvSpPr txBox="1"/>
          <p:nvPr/>
        </p:nvSpPr>
        <p:spPr>
          <a:xfrm>
            <a:off x="3121951" y="3103800"/>
            <a:ext cx="29001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아이들을 위한 놀이 · 교육용  AR 애플리케이션 </a:t>
            </a:r>
            <a:endParaRPr sz="900" b="1" i="0" u="none" strike="noStrike" cap="none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5" name="Google Shape;305;p1"/>
          <p:cNvSpPr txBox="1"/>
          <p:nvPr/>
        </p:nvSpPr>
        <p:spPr>
          <a:xfrm>
            <a:off x="2270675" y="1293300"/>
            <a:ext cx="4679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" sz="6000" b="0" i="0" u="none" strike="noStrike" cap="none" dirty="0">
                <a:solidFill>
                  <a:schemeClr val="accent1"/>
                </a:solidFill>
                <a:latin typeface="Gowun Dodum"/>
                <a:ea typeface="Gowun Dodum"/>
                <a:cs typeface="Gowun Dodum"/>
                <a:sym typeface="Gowun Dodum"/>
              </a:rPr>
              <a:t>말랑</a:t>
            </a:r>
            <a:endParaRPr sz="6000" b="0" i="0" u="none" strike="noStrike" cap="none" dirty="0">
              <a:solidFill>
                <a:schemeClr val="accen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" sz="6000" b="0" i="0" u="none" strike="noStrike" cap="none" dirty="0" smtClean="0">
                <a:solidFill>
                  <a:schemeClr val="accent1"/>
                </a:solidFill>
                <a:latin typeface="Gowun Dodum"/>
                <a:ea typeface="Gowun Dodum"/>
                <a:cs typeface="Gowun Dodum"/>
                <a:sym typeface="Gowun Dodum"/>
              </a:rPr>
              <a:t>유치원</a:t>
            </a:r>
            <a:r>
              <a:rPr lang="ko" sz="6000" b="0" i="0" u="none" strike="noStrike" cap="none" dirty="0" smtClean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6000" b="0" i="0" u="none" strike="noStrike" cap="none" dirty="0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6" name="Google Shape;30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7675" y="1604475"/>
            <a:ext cx="612829" cy="7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5600" y="2647950"/>
            <a:ext cx="412476" cy="3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28" y="1859328"/>
            <a:ext cx="4245700" cy="2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유사 서비스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0" name="Google Shape;400;p7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1" name="Google Shape;401;p7"/>
          <p:cNvSpPr txBox="1"/>
          <p:nvPr/>
        </p:nvSpPr>
        <p:spPr>
          <a:xfrm>
            <a:off x="315938" y="995963"/>
            <a:ext cx="368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사전 구매가 필요한 AR게임들</a:t>
            </a:r>
            <a:endParaRPr sz="13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02" name="Google Shape;40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668" y="995975"/>
            <a:ext cx="1929032" cy="37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958935dab4_0_500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유사 서비스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8" name="Google Shape;408;g1958935dab4_0_500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9" name="Google Shape;409;g1958935dab4_0_500"/>
          <p:cNvSpPr txBox="1"/>
          <p:nvPr/>
        </p:nvSpPr>
        <p:spPr>
          <a:xfrm>
            <a:off x="315938" y="995963"/>
            <a:ext cx="368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사전 구매가 필요한 AR게임들</a:t>
            </a:r>
            <a:endParaRPr sz="13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11" name="Google Shape;411;g1958935dab4_0_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372" y="800110"/>
            <a:ext cx="1486164" cy="39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10;g1958935dab4_0_500">
            <a:extLst>
              <a:ext uri="{FF2B5EF4-FFF2-40B4-BE49-F238E27FC236}">
                <a16:creationId xmlns:a16="http://schemas.microsoft.com/office/drawing/2014/main" id="{FA05A8B2-D51E-3929-7169-FE45AA152F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29" y="1472127"/>
            <a:ext cx="4245699" cy="313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1750" y="1899670"/>
            <a:ext cx="1347200" cy="138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9696" y="2462550"/>
            <a:ext cx="1574908" cy="1592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8"/>
          <p:cNvGrpSpPr/>
          <p:nvPr/>
        </p:nvGrpSpPr>
        <p:grpSpPr>
          <a:xfrm>
            <a:off x="3506850" y="589297"/>
            <a:ext cx="2130300" cy="3964905"/>
            <a:chOff x="3518137" y="571499"/>
            <a:chExt cx="2130300" cy="3964905"/>
          </a:xfrm>
        </p:grpSpPr>
        <p:pic>
          <p:nvPicPr>
            <p:cNvPr id="419" name="Google Shape;419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06562" y="649026"/>
              <a:ext cx="1940890" cy="3790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18137" y="571499"/>
              <a:ext cx="2130300" cy="39649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1" name="Google Shape;421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28875" y="2188656"/>
            <a:ext cx="1574900" cy="1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71400" y="2791589"/>
            <a:ext cx="1347200" cy="193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6394" y="1373073"/>
            <a:ext cx="1672775" cy="217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0721" y="2932413"/>
            <a:ext cx="1430400" cy="185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97548" y="3286771"/>
            <a:ext cx="1546850" cy="139406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8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625" y="278775"/>
            <a:ext cx="8314750" cy="465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6">
              <a:alpha val="5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9"/>
          <p:cNvSpPr/>
          <p:nvPr/>
        </p:nvSpPr>
        <p:spPr>
          <a:xfrm>
            <a:off x="2241025" y="317292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3271799" y="42974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UCC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37" name="Google Shape;43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625" y="278775"/>
            <a:ext cx="8314750" cy="465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/>
          <p:nvPr/>
        </p:nvSpPr>
        <p:spPr>
          <a:xfrm>
            <a:off x="0" y="106425"/>
            <a:ext cx="9144000" cy="5143500"/>
          </a:xfrm>
          <a:prstGeom prst="rect">
            <a:avLst/>
          </a:prstGeom>
          <a:solidFill>
            <a:srgbClr val="FFFAF6">
              <a:alpha val="5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0"/>
          <p:cNvSpPr/>
          <p:nvPr/>
        </p:nvSpPr>
        <p:spPr>
          <a:xfrm>
            <a:off x="2241025" y="317292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0"/>
          <p:cNvSpPr txBox="1"/>
          <p:nvPr/>
        </p:nvSpPr>
        <p:spPr>
          <a:xfrm>
            <a:off x="3271799" y="3889543"/>
            <a:ext cx="260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서비스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소개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49" name="Google Shape;44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컨셉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56" name="Google Shape;456;p11"/>
          <p:cNvSpPr/>
          <p:nvPr/>
        </p:nvSpPr>
        <p:spPr>
          <a:xfrm>
            <a:off x="1926659" y="3284350"/>
            <a:ext cx="5239765" cy="155864"/>
          </a:xfrm>
          <a:custGeom>
            <a:avLst/>
            <a:gdLst/>
            <a:ahLst/>
            <a:cxnLst/>
            <a:rect l="l" t="t" r="r" b="b"/>
            <a:pathLst>
              <a:path w="19228496" h="415638" extrusionOk="0">
                <a:moveTo>
                  <a:pt x="0" y="207818"/>
                </a:moveTo>
                <a:lnTo>
                  <a:pt x="1" y="207819"/>
                </a:lnTo>
                <a:lnTo>
                  <a:pt x="0" y="207819"/>
                </a:lnTo>
                <a:close/>
                <a:moveTo>
                  <a:pt x="207820" y="0"/>
                </a:moveTo>
                <a:lnTo>
                  <a:pt x="19228496" y="0"/>
                </a:lnTo>
                <a:lnTo>
                  <a:pt x="19228496" y="415638"/>
                </a:lnTo>
                <a:lnTo>
                  <a:pt x="207820" y="415637"/>
                </a:lnTo>
                <a:cubicBezTo>
                  <a:pt x="121738" y="415637"/>
                  <a:pt x="47881" y="363300"/>
                  <a:pt x="16332" y="288711"/>
                </a:cubicBezTo>
                <a:lnTo>
                  <a:pt x="1" y="207819"/>
                </a:lnTo>
                <a:lnTo>
                  <a:pt x="16332" y="126927"/>
                </a:lnTo>
                <a:cubicBezTo>
                  <a:pt x="47881" y="52338"/>
                  <a:pt x="121738" y="0"/>
                  <a:pt x="20782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7" name="Google Shape;457;p11"/>
          <p:cNvCxnSpPr/>
          <p:nvPr/>
        </p:nvCxnSpPr>
        <p:spPr>
          <a:xfrm>
            <a:off x="2082515" y="3362270"/>
            <a:ext cx="2404800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8" name="Google Shape;458;p11"/>
          <p:cNvSpPr/>
          <p:nvPr/>
        </p:nvSpPr>
        <p:spPr>
          <a:xfrm>
            <a:off x="1926652" y="3284338"/>
            <a:ext cx="156000" cy="156000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1"/>
          <p:cNvSpPr txBox="1"/>
          <p:nvPr/>
        </p:nvSpPr>
        <p:spPr>
          <a:xfrm>
            <a:off x="1734018" y="2752319"/>
            <a:ext cx="60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accent5"/>
                </a:solidFill>
                <a:latin typeface="Gowun Dodum"/>
                <a:ea typeface="Gowun Dodum"/>
                <a:cs typeface="Gowun Dodum"/>
                <a:sym typeface="Gowun Dodum"/>
              </a:rPr>
              <a:t>STEP1</a:t>
            </a:r>
            <a:endParaRPr sz="1800" b="1" i="0" u="none" strike="noStrike" cap="none">
              <a:solidFill>
                <a:schemeClr val="accent5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60" name="Google Shape;460;p11"/>
          <p:cNvSpPr txBox="1"/>
          <p:nvPr/>
        </p:nvSpPr>
        <p:spPr>
          <a:xfrm>
            <a:off x="4286229" y="2758642"/>
            <a:ext cx="60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accent5"/>
                </a:solidFill>
                <a:latin typeface="Gowun Dodum"/>
                <a:ea typeface="Gowun Dodum"/>
                <a:cs typeface="Gowun Dodum"/>
                <a:sym typeface="Gowun Dodum"/>
              </a:rPr>
              <a:t>STEP2</a:t>
            </a:r>
            <a:endParaRPr sz="1800" b="1" i="0" u="none" strike="noStrike" cap="none">
              <a:solidFill>
                <a:schemeClr val="accent5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461" name="Google Shape;461;p11"/>
          <p:cNvGrpSpPr/>
          <p:nvPr/>
        </p:nvGrpSpPr>
        <p:grpSpPr>
          <a:xfrm>
            <a:off x="1000949" y="3693993"/>
            <a:ext cx="2130300" cy="518320"/>
            <a:chOff x="2686965" y="7959644"/>
            <a:chExt cx="5680800" cy="1382188"/>
          </a:xfrm>
        </p:grpSpPr>
        <p:sp>
          <p:nvSpPr>
            <p:cNvPr id="462" name="Google Shape;462;p11"/>
            <p:cNvSpPr txBox="1"/>
            <p:nvPr/>
          </p:nvSpPr>
          <p:spPr>
            <a:xfrm>
              <a:off x="2889526" y="7959644"/>
              <a:ext cx="4947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20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말랑유치원</a:t>
              </a:r>
              <a:endParaRPr sz="20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63" name="Google Shape;463;p11"/>
            <p:cNvSpPr txBox="1"/>
            <p:nvPr/>
          </p:nvSpPr>
          <p:spPr>
            <a:xfrm>
              <a:off x="2686965" y="8685132"/>
              <a:ext cx="5680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sp>
        <p:nvSpPr>
          <p:cNvPr id="464" name="Google Shape;464;p11"/>
          <p:cNvSpPr/>
          <p:nvPr/>
        </p:nvSpPr>
        <p:spPr>
          <a:xfrm>
            <a:off x="4487406" y="3284338"/>
            <a:ext cx="156000" cy="156000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7061480" y="3284338"/>
            <a:ext cx="156000" cy="156000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6838416" y="2758646"/>
            <a:ext cx="60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accent5"/>
                </a:solidFill>
                <a:latin typeface="Gowun Dodum"/>
                <a:ea typeface="Gowun Dodum"/>
                <a:cs typeface="Gowun Dodum"/>
                <a:sym typeface="Gowun Dodum"/>
              </a:rPr>
              <a:t>STEP3</a:t>
            </a:r>
            <a:endParaRPr sz="1800" b="1" i="0" u="none" strike="noStrike" cap="none">
              <a:solidFill>
                <a:schemeClr val="accent5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467" name="Google Shape;467;p11"/>
          <p:cNvCxnSpPr/>
          <p:nvPr/>
        </p:nvCxnSpPr>
        <p:spPr>
          <a:xfrm>
            <a:off x="4643270" y="3362270"/>
            <a:ext cx="2418300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8" name="Google Shape;468;p11"/>
          <p:cNvGrpSpPr/>
          <p:nvPr/>
        </p:nvGrpSpPr>
        <p:grpSpPr>
          <a:xfrm>
            <a:off x="3637664" y="3693992"/>
            <a:ext cx="1855350" cy="518314"/>
            <a:chOff x="2889526" y="7959644"/>
            <a:chExt cx="4947600" cy="1382169"/>
          </a:xfrm>
        </p:grpSpPr>
        <p:sp>
          <p:nvSpPr>
            <p:cNvPr id="469" name="Google Shape;469;p11"/>
            <p:cNvSpPr txBox="1"/>
            <p:nvPr/>
          </p:nvSpPr>
          <p:spPr>
            <a:xfrm>
              <a:off x="2889526" y="7959644"/>
              <a:ext cx="4947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20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게임 진행 </a:t>
              </a:r>
              <a:endParaRPr sz="20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70" name="Google Shape;470;p11"/>
            <p:cNvSpPr txBox="1"/>
            <p:nvPr/>
          </p:nvSpPr>
          <p:spPr>
            <a:xfrm>
              <a:off x="2889526" y="8685113"/>
              <a:ext cx="49476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pSp>
        <p:nvGrpSpPr>
          <p:cNvPr id="471" name="Google Shape;471;p11"/>
          <p:cNvGrpSpPr/>
          <p:nvPr/>
        </p:nvGrpSpPr>
        <p:grpSpPr>
          <a:xfrm>
            <a:off x="6211738" y="3693992"/>
            <a:ext cx="1855400" cy="579851"/>
            <a:chOff x="2889526" y="7959644"/>
            <a:chExt cx="4947733" cy="1546269"/>
          </a:xfrm>
        </p:grpSpPr>
        <p:sp>
          <p:nvSpPr>
            <p:cNvPr id="472" name="Google Shape;472;p11"/>
            <p:cNvSpPr txBox="1"/>
            <p:nvPr/>
          </p:nvSpPr>
          <p:spPr>
            <a:xfrm>
              <a:off x="2889526" y="7959644"/>
              <a:ext cx="4947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20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말랑이 친구들</a:t>
              </a:r>
              <a:endParaRPr sz="20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73" name="Google Shape;473;p11"/>
            <p:cNvSpPr txBox="1"/>
            <p:nvPr/>
          </p:nvSpPr>
          <p:spPr>
            <a:xfrm>
              <a:off x="2889659" y="8685113"/>
              <a:ext cx="4947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pic>
        <p:nvPicPr>
          <p:cNvPr id="474" name="Google Shape;47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950" y="1441225"/>
            <a:ext cx="1131950" cy="11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650" y="2071150"/>
            <a:ext cx="762875" cy="6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1751" y="1678425"/>
            <a:ext cx="992875" cy="8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7422" y="1678424"/>
            <a:ext cx="899408" cy="8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7272" y="1678424"/>
            <a:ext cx="899408" cy="8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1"/>
          <p:cNvSpPr txBox="1"/>
          <p:nvPr/>
        </p:nvSpPr>
        <p:spPr>
          <a:xfrm>
            <a:off x="918000" y="4047350"/>
            <a:ext cx="22962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Gowun Dodum"/>
                <a:ea typeface="Gowun Dodum"/>
                <a:cs typeface="Gowun Dodum"/>
                <a:sym typeface="Gowun Dodum"/>
              </a:rPr>
              <a:t>말랑이를 터치하여 게임시작</a:t>
            </a:r>
            <a:endParaRPr sz="11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80" name="Google Shape;480;p11"/>
          <p:cNvSpPr txBox="1"/>
          <p:nvPr/>
        </p:nvSpPr>
        <p:spPr>
          <a:xfrm>
            <a:off x="3645200" y="4047350"/>
            <a:ext cx="185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각 말랑이들의 게임을 진행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81" name="Google Shape;481;p11"/>
          <p:cNvSpPr txBox="1"/>
          <p:nvPr/>
        </p:nvSpPr>
        <p:spPr>
          <a:xfrm>
            <a:off x="6211713" y="3970400"/>
            <a:ext cx="18555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Gowun Dodum"/>
                <a:ea typeface="Gowun Dodum"/>
                <a:cs typeface="Gowun Dodum"/>
                <a:sym typeface="Gowun Dodum"/>
              </a:rPr>
              <a:t>게임에 성공하면</a:t>
            </a:r>
            <a:endParaRPr lang="en-US" altLang="ko" sz="1100" dirty="0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Gowun Dodum"/>
                <a:ea typeface="Gowun Dodum"/>
                <a:cs typeface="Gowun Dodum"/>
                <a:sym typeface="Gowun Dodum"/>
              </a:rPr>
              <a:t>말랑이와 친구되기 완료!</a:t>
            </a:r>
            <a:endParaRPr sz="11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958935dab4_8_68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기능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87" name="Google Shape;487;g1958935dab4_8_68"/>
          <p:cNvSpPr txBox="1"/>
          <p:nvPr/>
        </p:nvSpPr>
        <p:spPr>
          <a:xfrm>
            <a:off x="4845297" y="2404344"/>
            <a:ext cx="4057252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공간의 제약 없이</a:t>
            </a:r>
            <a:endParaRPr sz="2000" b="1"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익숙한</a:t>
            </a:r>
            <a:r>
              <a:rPr lang="ko" sz="20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20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환경</a:t>
            </a:r>
            <a:r>
              <a:rPr lang="ko-KR" altLang="en-US" sz="20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의</a:t>
            </a:r>
            <a:r>
              <a:rPr lang="ko" sz="20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sz="2000" b="1" dirty="0" smtClean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새로운</a:t>
            </a:r>
            <a:r>
              <a:rPr lang="ko" sz="20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2000" b="1" i="0" u="none" strike="noStrike" cap="none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가상공간에서 </a:t>
            </a:r>
            <a:r>
              <a:rPr lang="ko" sz="20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어린이들</a:t>
            </a:r>
            <a:r>
              <a:rPr lang="ko-KR" altLang="en-US" sz="20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의</a:t>
            </a:r>
            <a:r>
              <a:rPr lang="ko" sz="2000" b="1" i="0" u="none" strike="noStrike" cap="none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친구가 된 말랑이</a:t>
            </a:r>
            <a:endParaRPr sz="2000" b="1"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88" name="Google Shape;488;g1958935dab4_8_68"/>
          <p:cNvSpPr txBox="1"/>
          <p:nvPr/>
        </p:nvSpPr>
        <p:spPr>
          <a:xfrm>
            <a:off x="326875" y="711075"/>
            <a:ext cx="503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2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20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20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언제 어디서나 만나는 말랑이 친구들</a:t>
            </a:r>
            <a:endParaRPr sz="2000" b="1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489" name="Google Shape;489;g1958935dab4_8_68"/>
          <p:cNvGrpSpPr/>
          <p:nvPr/>
        </p:nvGrpSpPr>
        <p:grpSpPr>
          <a:xfrm>
            <a:off x="3025382" y="1510618"/>
            <a:ext cx="1819915" cy="3357083"/>
            <a:chOff x="2363290" y="1028142"/>
            <a:chExt cx="2130300" cy="3938389"/>
          </a:xfrm>
        </p:grpSpPr>
        <p:pic>
          <p:nvPicPr>
            <p:cNvPr id="490" name="Google Shape;490;g1958935dab4_8_6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7732" y="1101873"/>
              <a:ext cx="1938362" cy="3790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g1958935dab4_8_6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63290" y="1028142"/>
              <a:ext cx="2130300" cy="39383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g1958935dab4_8_68"/>
          <p:cNvGrpSpPr/>
          <p:nvPr/>
        </p:nvGrpSpPr>
        <p:grpSpPr>
          <a:xfrm>
            <a:off x="774709" y="1510620"/>
            <a:ext cx="1819915" cy="3357083"/>
            <a:chOff x="5768899" y="954413"/>
            <a:chExt cx="2130300" cy="3938389"/>
          </a:xfrm>
        </p:grpSpPr>
        <p:pic>
          <p:nvPicPr>
            <p:cNvPr id="493" name="Google Shape;493;g1958935dab4_8_6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63605" y="1028142"/>
              <a:ext cx="1940889" cy="3790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g1958935dab4_8_6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68899" y="954413"/>
              <a:ext cx="2130300" cy="39383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3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기능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00" name="Google Shape;500;p13"/>
          <p:cNvSpPr txBox="1"/>
          <p:nvPr/>
        </p:nvSpPr>
        <p:spPr>
          <a:xfrm>
            <a:off x="5579700" y="2162625"/>
            <a:ext cx="2826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이름 익히기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기본 예절과 인사말 익히기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쓰레기 버리는 습관 들이기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동물 울음소리 맞히기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양치 습관 들이기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물건 쓰임새 익히기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기본 색깔 배우기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01" name="Google Shape;501;p13"/>
          <p:cNvSpPr txBox="1"/>
          <p:nvPr/>
        </p:nvSpPr>
        <p:spPr>
          <a:xfrm>
            <a:off x="5579706" y="1510500"/>
            <a:ext cx="213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20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7가지 게임</a:t>
            </a:r>
            <a:endParaRPr sz="2000" b="1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02" name="Google Shape;502;p13"/>
          <p:cNvSpPr txBox="1"/>
          <p:nvPr/>
        </p:nvSpPr>
        <p:spPr>
          <a:xfrm>
            <a:off x="326875" y="711075"/>
            <a:ext cx="398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2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</a:t>
            </a:r>
            <a:r>
              <a:rPr lang="ko" sz="2000" b="1" i="0" u="none" strike="noStrike" cap="none">
                <a:solidFill>
                  <a:srgbClr val="333333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20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말랑이와 함께하는 다양</a:t>
            </a:r>
            <a:r>
              <a:rPr lang="ko" sz="2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한 게임</a:t>
            </a:r>
            <a:endParaRPr sz="2000" b="1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04" name="Google Shape;50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117" y="1575446"/>
            <a:ext cx="1655911" cy="322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09" y="1510573"/>
            <a:ext cx="1819882" cy="335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219" y="1575445"/>
            <a:ext cx="1655942" cy="322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05;p13">
            <a:extLst>
              <a:ext uri="{FF2B5EF4-FFF2-40B4-BE49-F238E27FC236}">
                <a16:creationId xmlns:a16="http://schemas.microsoft.com/office/drawing/2014/main" id="{092E4382-BF4C-6482-AEA0-C8FF0EA7F6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2229" y="1510573"/>
            <a:ext cx="1819882" cy="3357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말랑아이름불러주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8989" y="1674922"/>
            <a:ext cx="416986" cy="416986"/>
          </a:xfrm>
          <a:prstGeom prst="rect">
            <a:avLst/>
          </a:prstGeom>
        </p:spPr>
      </p:pic>
      <p:sp>
        <p:nvSpPr>
          <p:cNvPr id="512" name="Google Shape;512;g1958935dab4_0_514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기능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13" name="Google Shape;513;g1958935dab4_0_514"/>
          <p:cNvSpPr txBox="1"/>
          <p:nvPr/>
        </p:nvSpPr>
        <p:spPr>
          <a:xfrm>
            <a:off x="326875" y="711075"/>
            <a:ext cx="617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2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3.</a:t>
            </a:r>
            <a:r>
              <a:rPr lang="ko" sz="20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2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아이들을 위</a:t>
            </a:r>
            <a:r>
              <a:rPr lang="ko" sz="20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해 한 줄 한 줄 읽어주는 게임 설명</a:t>
            </a:r>
            <a:endParaRPr sz="2000" b="1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18" name="Google Shape;518;g1958935dab4_0_514"/>
          <p:cNvSpPr txBox="1"/>
          <p:nvPr/>
        </p:nvSpPr>
        <p:spPr>
          <a:xfrm>
            <a:off x="4339522" y="2563155"/>
            <a:ext cx="39312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친근한 목소리로 아이들에게 </a:t>
            </a:r>
            <a:r>
              <a:rPr lang="ko" sz="18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게임설명 </a:t>
            </a:r>
            <a:endParaRPr sz="1800" b="1" dirty="0">
              <a:solidFill>
                <a:srgbClr val="F05A5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아이들</a:t>
            </a:r>
            <a:r>
              <a:rPr lang="ko-KR" altLang="en-US" sz="18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의</a:t>
            </a:r>
            <a:r>
              <a:rPr lang="ko" sz="18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1800" b="1" dirty="0">
                <a:solidFill>
                  <a:srgbClr val="F05A50"/>
                </a:solidFill>
                <a:latin typeface="Gowun Dodum"/>
                <a:ea typeface="Gowun Dodum"/>
                <a:cs typeface="Gowun Dodum"/>
                <a:sym typeface="Gowun Dodum"/>
              </a:rPr>
              <a:t>접근성 ↑</a:t>
            </a:r>
            <a:endParaRPr sz="1800" b="1" dirty="0">
              <a:solidFill>
                <a:srgbClr val="F05A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20" y="1349733"/>
            <a:ext cx="1802084" cy="3426206"/>
          </a:xfrm>
          <a:prstGeom prst="rect">
            <a:avLst/>
          </a:prstGeom>
        </p:spPr>
      </p:pic>
      <p:pic>
        <p:nvPicPr>
          <p:cNvPr id="516" name="Google Shape;516;g1958935dab4_0_5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14616" y="1279072"/>
            <a:ext cx="1980540" cy="35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5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5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5"/>
          <p:cNvSpPr txBox="1"/>
          <p:nvPr/>
        </p:nvSpPr>
        <p:spPr>
          <a:xfrm>
            <a:off x="3271799" y="40688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시연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28" name="Google Shape;52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"/>
          <p:cNvSpPr txBox="1"/>
          <p:nvPr/>
        </p:nvSpPr>
        <p:spPr>
          <a:xfrm>
            <a:off x="1023938" y="723836"/>
            <a:ext cx="709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목차</a:t>
            </a:r>
            <a:endParaRPr sz="3000" b="1" i="0" u="none" strike="noStrike" cap="none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3" name="Google Shape;313;p2"/>
          <p:cNvSpPr txBox="1"/>
          <p:nvPr/>
        </p:nvSpPr>
        <p:spPr>
          <a:xfrm>
            <a:off x="1023938" y="1101462"/>
            <a:ext cx="7098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accent4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4" name="Google Shape;314;p2"/>
          <p:cNvSpPr txBox="1"/>
          <p:nvPr/>
        </p:nvSpPr>
        <p:spPr>
          <a:xfrm>
            <a:off x="5389065" y="1491771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01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5" name="Google Shape;315;p2"/>
          <p:cNvSpPr txBox="1"/>
          <p:nvPr/>
        </p:nvSpPr>
        <p:spPr>
          <a:xfrm>
            <a:off x="5919407" y="1527837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6" name="Google Shape;316;p2"/>
          <p:cNvSpPr txBox="1"/>
          <p:nvPr/>
        </p:nvSpPr>
        <p:spPr>
          <a:xfrm>
            <a:off x="5919407" y="2084556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UCC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7" name="Google Shape;317;p2"/>
          <p:cNvSpPr txBox="1"/>
          <p:nvPr/>
        </p:nvSpPr>
        <p:spPr>
          <a:xfrm>
            <a:off x="5389065" y="2046025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02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8" name="Google Shape;318;p2"/>
          <p:cNvSpPr txBox="1"/>
          <p:nvPr/>
        </p:nvSpPr>
        <p:spPr>
          <a:xfrm>
            <a:off x="5919407" y="2648362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9" name="Google Shape;319;p2"/>
          <p:cNvSpPr txBox="1"/>
          <p:nvPr/>
        </p:nvSpPr>
        <p:spPr>
          <a:xfrm>
            <a:off x="5389065" y="2610138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03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0" name="Google Shape;320;p2"/>
          <p:cNvSpPr txBox="1"/>
          <p:nvPr/>
        </p:nvSpPr>
        <p:spPr>
          <a:xfrm>
            <a:off x="5919407" y="3205086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시연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1" name="Google Shape;321;p2"/>
          <p:cNvSpPr txBox="1"/>
          <p:nvPr/>
        </p:nvSpPr>
        <p:spPr>
          <a:xfrm>
            <a:off x="5389065" y="3163545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04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2" name="Google Shape;322;p2"/>
          <p:cNvSpPr txBox="1"/>
          <p:nvPr/>
        </p:nvSpPr>
        <p:spPr>
          <a:xfrm>
            <a:off x="5919407" y="3761810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3" name="Google Shape;323;p2"/>
          <p:cNvSpPr txBox="1"/>
          <p:nvPr/>
        </p:nvSpPr>
        <p:spPr>
          <a:xfrm>
            <a:off x="5382841" y="3718428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05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24" name="Google Shape;32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550" y="1723275"/>
            <a:ext cx="3840951" cy="25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"/>
          <p:cNvSpPr/>
          <p:nvPr/>
        </p:nvSpPr>
        <p:spPr>
          <a:xfrm>
            <a:off x="368375" y="1430775"/>
            <a:ext cx="4789200" cy="3429600"/>
          </a:xfrm>
          <a:prstGeom prst="rect">
            <a:avLst/>
          </a:prstGeom>
          <a:solidFill>
            <a:srgbClr val="FFFAF6">
              <a:alpha val="1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451" y="1422216"/>
            <a:ext cx="479804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"/>
          <p:cNvSpPr txBox="1"/>
          <p:nvPr/>
        </p:nvSpPr>
        <p:spPr>
          <a:xfrm>
            <a:off x="5919406" y="4307746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 향후계획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8" name="Google Shape;328;p2"/>
          <p:cNvSpPr txBox="1"/>
          <p:nvPr/>
        </p:nvSpPr>
        <p:spPr>
          <a:xfrm>
            <a:off x="5382832" y="4269215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06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29" name="Google Shape;32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9120" y="3977248"/>
            <a:ext cx="526480" cy="47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6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 txBox="1"/>
          <p:nvPr/>
        </p:nvSpPr>
        <p:spPr>
          <a:xfrm>
            <a:off x="3271799" y="40688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38" name="Google Shape;53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/>
          <p:nvPr/>
        </p:nvSpPr>
        <p:spPr>
          <a:xfrm>
            <a:off x="1029653" y="2429934"/>
            <a:ext cx="1926350" cy="964732"/>
          </a:xfrm>
          <a:custGeom>
            <a:avLst/>
            <a:gdLst/>
            <a:ahLst/>
            <a:cxnLst/>
            <a:rect l="l" t="t" r="r" b="b"/>
            <a:pathLst>
              <a:path w="2368" h="1184" extrusionOk="0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7"/>
          <p:cNvSpPr/>
          <p:nvPr/>
        </p:nvSpPr>
        <p:spPr>
          <a:xfrm>
            <a:off x="2747497" y="1466757"/>
            <a:ext cx="1927910" cy="963178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7"/>
          <p:cNvSpPr/>
          <p:nvPr/>
        </p:nvSpPr>
        <p:spPr>
          <a:xfrm>
            <a:off x="4466897" y="2429934"/>
            <a:ext cx="1927910" cy="96473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7"/>
          <p:cNvSpPr/>
          <p:nvPr/>
        </p:nvSpPr>
        <p:spPr>
          <a:xfrm>
            <a:off x="6186297" y="1466757"/>
            <a:ext cx="1927910" cy="963178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7"/>
          <p:cNvSpPr/>
          <p:nvPr/>
        </p:nvSpPr>
        <p:spPr>
          <a:xfrm>
            <a:off x="1029653" y="1466757"/>
            <a:ext cx="1926350" cy="963178"/>
          </a:xfrm>
          <a:custGeom>
            <a:avLst/>
            <a:gdLst/>
            <a:ahLst/>
            <a:cxnLst/>
            <a:rect l="l" t="t" r="r" b="b"/>
            <a:pathLst>
              <a:path w="2368" h="1184" extrusionOk="0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7"/>
          <p:cNvSpPr/>
          <p:nvPr/>
        </p:nvSpPr>
        <p:spPr>
          <a:xfrm>
            <a:off x="4466897" y="1466757"/>
            <a:ext cx="1927910" cy="963178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7"/>
          <p:cNvSpPr/>
          <p:nvPr/>
        </p:nvSpPr>
        <p:spPr>
          <a:xfrm>
            <a:off x="2747497" y="2429934"/>
            <a:ext cx="1927910" cy="96473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17"/>
          <p:cNvSpPr/>
          <p:nvPr/>
        </p:nvSpPr>
        <p:spPr>
          <a:xfrm>
            <a:off x="6186297" y="2429934"/>
            <a:ext cx="1927910" cy="96473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17"/>
          <p:cNvGrpSpPr/>
          <p:nvPr/>
        </p:nvGrpSpPr>
        <p:grpSpPr>
          <a:xfrm>
            <a:off x="6431156" y="3619261"/>
            <a:ext cx="1438200" cy="347412"/>
            <a:chOff x="3313948" y="10452411"/>
            <a:chExt cx="3835200" cy="926433"/>
          </a:xfrm>
        </p:grpSpPr>
        <p:sp>
          <p:nvSpPr>
            <p:cNvPr id="553" name="Google Shape;553;p17"/>
            <p:cNvSpPr txBox="1"/>
            <p:nvPr/>
          </p:nvSpPr>
          <p:spPr>
            <a:xfrm>
              <a:off x="3313948" y="10452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음성인식</a:t>
              </a:r>
              <a:endParaRPr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554" name="Google Shape;554;p17"/>
            <p:cNvSpPr txBox="1"/>
            <p:nvPr/>
          </p:nvSpPr>
          <p:spPr>
            <a:xfrm>
              <a:off x="3313948" y="10968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555" name="Google Shape;555;p17"/>
          <p:cNvGrpSpPr/>
          <p:nvPr/>
        </p:nvGrpSpPr>
        <p:grpSpPr>
          <a:xfrm>
            <a:off x="2956003" y="3619261"/>
            <a:ext cx="1438200" cy="347412"/>
            <a:chOff x="3336415" y="10173411"/>
            <a:chExt cx="3835200" cy="926433"/>
          </a:xfrm>
        </p:grpSpPr>
        <p:sp>
          <p:nvSpPr>
            <p:cNvPr id="556" name="Google Shape;556;p17"/>
            <p:cNvSpPr txBox="1"/>
            <p:nvPr/>
          </p:nvSpPr>
          <p:spPr>
            <a:xfrm>
              <a:off x="3336415" y="10173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미디어 파이프</a:t>
              </a:r>
              <a:endParaRPr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557" name="Google Shape;557;p17"/>
            <p:cNvSpPr txBox="1"/>
            <p:nvPr/>
          </p:nvSpPr>
          <p:spPr>
            <a:xfrm>
              <a:off x="3336415" y="10689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558" name="Google Shape;558;p17"/>
          <p:cNvGrpSpPr/>
          <p:nvPr/>
        </p:nvGrpSpPr>
        <p:grpSpPr>
          <a:xfrm>
            <a:off x="4693565" y="3619261"/>
            <a:ext cx="1438200" cy="347412"/>
            <a:chOff x="-1297085" y="10173411"/>
            <a:chExt cx="3835200" cy="926433"/>
          </a:xfrm>
        </p:grpSpPr>
        <p:sp>
          <p:nvSpPr>
            <p:cNvPr id="559" name="Google Shape;559;p17"/>
            <p:cNvSpPr txBox="1"/>
            <p:nvPr/>
          </p:nvSpPr>
          <p:spPr>
            <a:xfrm>
              <a:off x="-1297085" y="10173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OCR</a:t>
              </a:r>
              <a:endParaRPr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560" name="Google Shape;560;p17"/>
            <p:cNvSpPr txBox="1"/>
            <p:nvPr/>
          </p:nvSpPr>
          <p:spPr>
            <a:xfrm>
              <a:off x="-1297085" y="10689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561" name="Google Shape;561;p17"/>
          <p:cNvGrpSpPr/>
          <p:nvPr/>
        </p:nvGrpSpPr>
        <p:grpSpPr>
          <a:xfrm>
            <a:off x="1273727" y="3619265"/>
            <a:ext cx="1438200" cy="347412"/>
            <a:chOff x="3336415" y="10173411"/>
            <a:chExt cx="3835200" cy="926433"/>
          </a:xfrm>
        </p:grpSpPr>
        <p:sp>
          <p:nvSpPr>
            <p:cNvPr id="562" name="Google Shape;562;p17"/>
            <p:cNvSpPr txBox="1"/>
            <p:nvPr/>
          </p:nvSpPr>
          <p:spPr>
            <a:xfrm>
              <a:off x="3336415" y="10173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AR</a:t>
              </a:r>
              <a:endParaRPr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563" name="Google Shape;563;p17"/>
            <p:cNvSpPr txBox="1"/>
            <p:nvPr/>
          </p:nvSpPr>
          <p:spPr>
            <a:xfrm>
              <a:off x="3336415" y="10689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64" name="Google Shape;564;p17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65" name="Google Shape;56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262" y="2183429"/>
            <a:ext cx="498227" cy="49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7"/>
          <p:cNvPicPr preferRelativeResize="0"/>
          <p:nvPr/>
        </p:nvPicPr>
        <p:blipFill rotWithShape="1">
          <a:blip r:embed="rId4">
            <a:alphaModFix/>
          </a:blip>
          <a:srcRect l="9607" t="15163" r="71866" b="21497"/>
          <a:stretch/>
        </p:blipFill>
        <p:spPr>
          <a:xfrm>
            <a:off x="3427701" y="2117299"/>
            <a:ext cx="567499" cy="63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7101" y="2117269"/>
            <a:ext cx="567499" cy="56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6498" y="2117286"/>
            <a:ext cx="630500" cy="6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958935dab4_0_64"/>
          <p:cNvSpPr txBox="1"/>
          <p:nvPr/>
        </p:nvSpPr>
        <p:spPr>
          <a:xfrm>
            <a:off x="2856538" y="3037363"/>
            <a:ext cx="581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AR(Augmented Reality)</a:t>
            </a:r>
            <a:r>
              <a:rPr lang="ko" sz="1800" b="1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</a:t>
            </a:r>
            <a:r>
              <a:rPr lang="ko" sz="18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- 증강현실</a:t>
            </a:r>
            <a:endParaRPr sz="18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5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사용자가 현실에서 느끼는 오감에 컴퓨터가 만든 정보를 추가하는 기술</a:t>
            </a:r>
            <a:endParaRPr sz="15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74" name="Google Shape;574;g1958935dab4_0_64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75" name="Google Shape;575;g1958935dab4_0_64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AR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79" name="Google Shape;579;g1958935dab4_0_64"/>
          <p:cNvSpPr txBox="1"/>
          <p:nvPr/>
        </p:nvSpPr>
        <p:spPr>
          <a:xfrm>
            <a:off x="2776453" y="2315550"/>
            <a:ext cx="597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3800" b="1">
                <a:latin typeface="Gowun Dodum"/>
                <a:ea typeface="Gowun Dodum"/>
                <a:cs typeface="Gowun Dodum"/>
                <a:sym typeface="Gowun Dodum"/>
              </a:rPr>
              <a:t>AR Foundation</a:t>
            </a:r>
            <a:endParaRPr sz="35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80" name="Google Shape;580;g1958935dab4_0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3267" y="1751965"/>
            <a:ext cx="699375" cy="69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E1DE6C3-A211-31F3-2A14-6CDA9462360C}"/>
              </a:ext>
            </a:extLst>
          </p:cNvPr>
          <p:cNvGrpSpPr/>
          <p:nvPr/>
        </p:nvGrpSpPr>
        <p:grpSpPr>
          <a:xfrm>
            <a:off x="773226" y="1275165"/>
            <a:ext cx="2003197" cy="3507585"/>
            <a:chOff x="555216" y="1406442"/>
            <a:chExt cx="1819882" cy="3357214"/>
          </a:xfrm>
        </p:grpSpPr>
        <p:pic>
          <p:nvPicPr>
            <p:cNvPr id="577" name="Google Shape;577;g1958935dab4_0_64"/>
            <p:cNvPicPr preferRelativeResize="0"/>
            <p:nvPr/>
          </p:nvPicPr>
          <p:blipFill rotWithShape="1">
            <a:blip r:embed="rId4">
              <a:alphaModFix/>
            </a:blip>
            <a:srcRect l="6551" r="6551"/>
            <a:stretch/>
          </p:blipFill>
          <p:spPr>
            <a:xfrm>
              <a:off x="627554" y="1471315"/>
              <a:ext cx="1655942" cy="3227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505;p13">
              <a:extLst>
                <a:ext uri="{FF2B5EF4-FFF2-40B4-BE49-F238E27FC236}">
                  <a16:creationId xmlns:a16="http://schemas.microsoft.com/office/drawing/2014/main" id="{DC1EEDEC-1AB0-ACA7-5DF8-1E7BE516C86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5216" y="1406442"/>
              <a:ext cx="1819882" cy="33572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g174dc90a374_6_0"/>
          <p:cNvGrpSpPr/>
          <p:nvPr/>
        </p:nvGrpSpPr>
        <p:grpSpPr>
          <a:xfrm>
            <a:off x="818350" y="1172775"/>
            <a:ext cx="1845000" cy="3618849"/>
            <a:chOff x="474675" y="4407625"/>
            <a:chExt cx="1845000" cy="3618849"/>
          </a:xfrm>
        </p:grpSpPr>
        <p:pic>
          <p:nvPicPr>
            <p:cNvPr id="586" name="Google Shape;586;g174dc90a374_6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950" y="4461950"/>
              <a:ext cx="1714525" cy="3524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g174dc90a374_6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4675" y="4407625"/>
              <a:ext cx="1845000" cy="3618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8" name="Google Shape;588;g174dc90a374_6_0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89" name="Google Shape;589;g174dc90a374_6_0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AR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90" name="Google Shape;590;g174dc90a374_6_0"/>
          <p:cNvPicPr preferRelativeResize="0"/>
          <p:nvPr/>
        </p:nvPicPr>
        <p:blipFill rotWithShape="1">
          <a:blip r:embed="rId5">
            <a:alphaModFix/>
          </a:blip>
          <a:srcRect t="6913" b="9285"/>
          <a:stretch/>
        </p:blipFill>
        <p:spPr>
          <a:xfrm>
            <a:off x="2894500" y="1401637"/>
            <a:ext cx="5774850" cy="316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4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"/>
          <p:cNvSpPr txBox="1"/>
          <p:nvPr/>
        </p:nvSpPr>
        <p:spPr>
          <a:xfrm>
            <a:off x="478522" y="3363816"/>
            <a:ext cx="36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구글에서 제공하는 AI 프레임워크</a:t>
            </a:r>
            <a:endParaRPr sz="14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86" name="Google Shape;586;p20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MediaPipe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87" name="Google Shape;587;p20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90" name="Google Shape;590;p20"/>
          <p:cNvSpPr txBox="1"/>
          <p:nvPr/>
        </p:nvSpPr>
        <p:spPr>
          <a:xfrm>
            <a:off x="274671" y="2646213"/>
            <a:ext cx="4093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3800" b="1">
                <a:latin typeface="Gowun Dodum"/>
                <a:ea typeface="Gowun Dodum"/>
                <a:cs typeface="Gowun Dodum"/>
                <a:sym typeface="Gowun Dodum"/>
              </a:rPr>
              <a:t>MediaPipe</a:t>
            </a:r>
            <a:endParaRPr sz="35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91" name="Google Shape;591;p20"/>
          <p:cNvPicPr preferRelativeResize="0"/>
          <p:nvPr/>
        </p:nvPicPr>
        <p:blipFill rotWithShape="1">
          <a:blip r:embed="rId3">
            <a:alphaModFix/>
          </a:blip>
          <a:srcRect l="9607" t="15163" r="71866" b="21497"/>
          <a:stretch/>
        </p:blipFill>
        <p:spPr>
          <a:xfrm>
            <a:off x="2041737" y="2140372"/>
            <a:ext cx="559075" cy="6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4.googleusercontent.com/5oan8qzgKJkaBE3d829UcHO-UkbkeRJo9KsOVxx29XLr8xnav3PPq0XW3ObtrWThnphxu2VJJbd-lsrckDpOzid85cXW0v6nnDeM-KJDoUENZ4GCOAcuIdOfJCpj_ydNGzhHkIoyzwLIW0gTc_SZnSK8koueD-wsNmFeCGdcAZtqwl3_uFJg4ZhqIoTB87n_GF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22" y="1172775"/>
            <a:ext cx="4099037" cy="33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 txBox="1"/>
          <p:nvPr/>
        </p:nvSpPr>
        <p:spPr>
          <a:xfrm>
            <a:off x="723950" y="1048700"/>
            <a:ext cx="47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333333"/>
                </a:solidFill>
                <a:latin typeface="Gowun Dodum"/>
                <a:ea typeface="Gowun Dodum"/>
                <a:cs typeface="Gowun Dodum"/>
                <a:sym typeface="Gowun Dodum"/>
              </a:rPr>
              <a:t>글자</a:t>
            </a:r>
            <a:r>
              <a:rPr lang="ko" sz="1050" b="0" i="0" u="none" strike="noStrike" cap="none">
                <a:solidFill>
                  <a:srgbClr val="333333"/>
                </a:solidFill>
                <a:latin typeface="Gowun Dodum"/>
                <a:ea typeface="Gowun Dodum"/>
                <a:cs typeface="Gowun Dodum"/>
                <a:sym typeface="Gowun Dodum"/>
              </a:rPr>
              <a:t>를 기계가 읽을 수 있는 </a:t>
            </a:r>
            <a:r>
              <a:rPr lang="ko" sz="1050">
                <a:solidFill>
                  <a:srgbClr val="333333"/>
                </a:solidFill>
                <a:latin typeface="Gowun Dodum"/>
                <a:ea typeface="Gowun Dodum"/>
                <a:cs typeface="Gowun Dodum"/>
                <a:sym typeface="Gowun Dodum"/>
              </a:rPr>
              <a:t>데이터</a:t>
            </a:r>
            <a:r>
              <a:rPr lang="ko" sz="1050" b="0" i="0" u="none" strike="noStrike" cap="none">
                <a:solidFill>
                  <a:srgbClr val="333333"/>
                </a:solidFill>
                <a:latin typeface="Gowun Dodum"/>
                <a:ea typeface="Gowun Dodum"/>
                <a:cs typeface="Gowun Dodum"/>
                <a:sym typeface="Gowun Dodum"/>
              </a:rPr>
              <a:t>로 변환하는 과정</a:t>
            </a:r>
            <a:endParaRPr sz="1500" b="0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97" name="Google Shape;597;p22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3.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OCR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98" name="Google Shape;598;p22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99" name="Google Shape;5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775" y="1713550"/>
            <a:ext cx="31051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077" y="1117329"/>
            <a:ext cx="2046667" cy="349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g1958935dab4_0_4"/>
          <p:cNvGrpSpPr/>
          <p:nvPr/>
        </p:nvGrpSpPr>
        <p:grpSpPr>
          <a:xfrm>
            <a:off x="2982101" y="3126489"/>
            <a:ext cx="3122195" cy="793025"/>
            <a:chOff x="5062225" y="3186201"/>
            <a:chExt cx="3332474" cy="926973"/>
          </a:xfrm>
        </p:grpSpPr>
        <p:pic>
          <p:nvPicPr>
            <p:cNvPr id="606" name="Google Shape;606;g1958935dab4_0_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2225" y="3186201"/>
              <a:ext cx="3332474" cy="8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g1958935dab4_0_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12435" y="3892553"/>
              <a:ext cx="1354005" cy="2206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8" name="Google Shape;608;g1958935dab4_0_4"/>
          <p:cNvPicPr preferRelativeResize="0"/>
          <p:nvPr/>
        </p:nvPicPr>
        <p:blipFill rotWithShape="1">
          <a:blip r:embed="rId5">
            <a:alphaModFix/>
          </a:blip>
          <a:srcRect t="17236" b="19949"/>
          <a:stretch/>
        </p:blipFill>
        <p:spPr>
          <a:xfrm>
            <a:off x="3021059" y="1820562"/>
            <a:ext cx="3044285" cy="10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958935dab4_0_4"/>
          <p:cNvSpPr txBox="1"/>
          <p:nvPr/>
        </p:nvSpPr>
        <p:spPr>
          <a:xfrm>
            <a:off x="326875" y="711075"/>
            <a:ext cx="724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4.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STT(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Speech To Text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) / TTS(Text To Speech)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0" name="Google Shape;610;g1958935dab4_0_4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611" name="Google Shape;611;g1958935dab4_0_4"/>
          <p:cNvGrpSpPr/>
          <p:nvPr/>
        </p:nvGrpSpPr>
        <p:grpSpPr>
          <a:xfrm>
            <a:off x="770141" y="1675919"/>
            <a:ext cx="1602952" cy="2935212"/>
            <a:chOff x="4814364" y="646202"/>
            <a:chExt cx="1819882" cy="3357214"/>
          </a:xfrm>
        </p:grpSpPr>
        <p:pic>
          <p:nvPicPr>
            <p:cNvPr id="612" name="Google Shape;612;g1958935dab4_0_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893993" y="711075"/>
              <a:ext cx="1655242" cy="3227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g1958935dab4_0_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814364" y="646202"/>
              <a:ext cx="1819882" cy="3357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" name="Google Shape;614;g1958935dab4_0_4"/>
          <p:cNvGrpSpPr/>
          <p:nvPr/>
        </p:nvGrpSpPr>
        <p:grpSpPr>
          <a:xfrm>
            <a:off x="6713297" y="1579644"/>
            <a:ext cx="1602953" cy="2935211"/>
            <a:chOff x="5353747" y="1986819"/>
            <a:chExt cx="1602953" cy="2935211"/>
          </a:xfrm>
        </p:grpSpPr>
        <p:pic>
          <p:nvPicPr>
            <p:cNvPr id="615" name="Google Shape;615;g1958935dab4_0_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20663" y="2043538"/>
              <a:ext cx="1457936" cy="2821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g1958935dab4_0_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3747" y="1986819"/>
              <a:ext cx="1602953" cy="29352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7" name="Google Shape;617;g1958935dab4_0_4"/>
          <p:cNvCxnSpPr>
            <a:endCxn id="608" idx="1"/>
          </p:cNvCxnSpPr>
          <p:nvPr/>
        </p:nvCxnSpPr>
        <p:spPr>
          <a:xfrm rot="10800000" flipH="1">
            <a:off x="2373059" y="2322150"/>
            <a:ext cx="6480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g1958935dab4_0_4"/>
          <p:cNvCxnSpPr/>
          <p:nvPr/>
        </p:nvCxnSpPr>
        <p:spPr>
          <a:xfrm rot="10800000" flipH="1">
            <a:off x="6104309" y="3586388"/>
            <a:ext cx="6480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5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5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5"/>
          <p:cNvSpPr txBox="1"/>
          <p:nvPr/>
        </p:nvSpPr>
        <p:spPr>
          <a:xfrm>
            <a:off x="2088601" y="3926500"/>
            <a:ext cx="4966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" sz="31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</a:t>
            </a:r>
            <a:endParaRPr sz="31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" sz="31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향후계획</a:t>
            </a:r>
            <a:endParaRPr sz="31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627" name="Google Shape;62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9bdef8070e_7_11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34" name="Google Shape;634;g19bdef8070e_7_11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 향후계획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35" name="Google Shape;635;g19bdef8070e_7_11"/>
          <p:cNvSpPr txBox="1"/>
          <p:nvPr/>
        </p:nvSpPr>
        <p:spPr>
          <a:xfrm>
            <a:off x="1779648" y="3718544"/>
            <a:ext cx="213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동적 활동</a:t>
            </a:r>
            <a:endParaRPr sz="1800" b="1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36" name="Google Shape;636;g19bdef8070e_7_11"/>
          <p:cNvSpPr txBox="1"/>
          <p:nvPr/>
        </p:nvSpPr>
        <p:spPr>
          <a:xfrm>
            <a:off x="5038557" y="3718544"/>
            <a:ext cx="213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교육</a:t>
            </a:r>
            <a:endParaRPr sz="1800" b="1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637" name="Google Shape;637;g19bdef8070e_7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910" y="1653440"/>
            <a:ext cx="1743775" cy="171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19bdef8070e_7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369" y="1653440"/>
            <a:ext cx="1690851" cy="1690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9bdef8070e_7_25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향후계획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44" name="Google Shape;644;g19bdef8070e_7_25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 향후계획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645" name="Google Shape;645;g19bdef8070e_7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980" y="2147994"/>
            <a:ext cx="5460050" cy="121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"/>
          <p:cNvSpPr txBox="1"/>
          <p:nvPr/>
        </p:nvSpPr>
        <p:spPr>
          <a:xfrm>
            <a:off x="3271799" y="40688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 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38" name="Google Shape;33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8"/>
          <p:cNvSpPr/>
          <p:nvPr/>
        </p:nvSpPr>
        <p:spPr>
          <a:xfrm>
            <a:off x="1861563" y="2827319"/>
            <a:ext cx="5420875" cy="2316181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28"/>
          <p:cNvSpPr txBox="1"/>
          <p:nvPr/>
        </p:nvSpPr>
        <p:spPr>
          <a:xfrm>
            <a:off x="3164502" y="3896668"/>
            <a:ext cx="274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감사합니다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53" name="Google Shape;653;p28"/>
          <p:cNvSpPr txBox="1"/>
          <p:nvPr/>
        </p:nvSpPr>
        <p:spPr>
          <a:xfrm>
            <a:off x="2959894" y="4479495"/>
            <a:ext cx="3224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F05A50"/>
                </a:solidFill>
                <a:latin typeface="Lato Light"/>
                <a:ea typeface="Lato Light"/>
                <a:cs typeface="Lato Light"/>
                <a:sym typeface="Lato Light"/>
              </a:rPr>
              <a:t>Have a great and nice day!</a:t>
            </a:r>
            <a:endParaRPr sz="1100" b="0" i="0" u="none" strike="noStrike" cap="none">
              <a:solidFill>
                <a:srgbClr val="F05A5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54" name="Google Shape;65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58935dab4_0_349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45" name="Google Shape;345;g1958935dab4_0_349"/>
          <p:cNvSpPr txBox="1"/>
          <p:nvPr/>
        </p:nvSpPr>
        <p:spPr>
          <a:xfrm>
            <a:off x="2857150" y="4743650"/>
            <a:ext cx="559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아동보호시설 영유아 양육실태 및 지원 방안, 육아정책연구소, 2020</a:t>
            </a:r>
            <a:endParaRPr sz="900" b="0" i="0" u="none" strike="noStrike" cap="none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46" name="Google Shape;346;g1958935dab4_0_349"/>
          <p:cNvSpPr/>
          <p:nvPr/>
        </p:nvSpPr>
        <p:spPr>
          <a:xfrm rot="5400000">
            <a:off x="6262850" y="-7603"/>
            <a:ext cx="492900" cy="3631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1958935dab4_0_349"/>
          <p:cNvSpPr/>
          <p:nvPr/>
        </p:nvSpPr>
        <p:spPr>
          <a:xfrm rot="5400000">
            <a:off x="6106387" y="942080"/>
            <a:ext cx="492900" cy="33186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8" name="Google Shape;348;g1958935dab4_0_349"/>
          <p:cNvCxnSpPr/>
          <p:nvPr/>
        </p:nvCxnSpPr>
        <p:spPr>
          <a:xfrm rot="5400000" flipH="1">
            <a:off x="3610125" y="2565600"/>
            <a:ext cx="2178900" cy="123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Google Shape;349;g1958935dab4_0_349"/>
          <p:cNvSpPr/>
          <p:nvPr/>
        </p:nvSpPr>
        <p:spPr>
          <a:xfrm rot="5400000">
            <a:off x="5030392" y="2750619"/>
            <a:ext cx="492900" cy="11667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1958935dab4_0_349"/>
          <p:cNvSpPr txBox="1"/>
          <p:nvPr/>
        </p:nvSpPr>
        <p:spPr>
          <a:xfrm>
            <a:off x="1209557" y="2363900"/>
            <a:ext cx="332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dirty="0">
                <a:latin typeface="Gowun Dodum"/>
                <a:ea typeface="Gowun Dodum"/>
                <a:cs typeface="Gowun Dodum"/>
                <a:sym typeface="Gowun Dodum"/>
              </a:rPr>
              <a:t>보육교사 대 아동 비율</a:t>
            </a:r>
            <a:endParaRPr sz="1900" b="1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1" name="Google Shape;351;g1958935dab4_0_349"/>
          <p:cNvSpPr txBox="1"/>
          <p:nvPr/>
        </p:nvSpPr>
        <p:spPr>
          <a:xfrm>
            <a:off x="818950" y="1570675"/>
            <a:ext cx="3716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Gowun Dodum"/>
                <a:ea typeface="Gowun Dodum"/>
                <a:cs typeface="Gowun Dodum"/>
                <a:sym typeface="Gowun Dodum"/>
              </a:rPr>
              <a:t>양육시설 종사자 처우개선</a:t>
            </a:r>
            <a:endParaRPr sz="1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2" name="Google Shape;352;g1958935dab4_0_349"/>
          <p:cNvSpPr txBox="1"/>
          <p:nvPr/>
        </p:nvSpPr>
        <p:spPr>
          <a:xfrm>
            <a:off x="1312451" y="3095800"/>
            <a:ext cx="3222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dirty="0">
                <a:latin typeface="Gowun Dodum"/>
                <a:ea typeface="Gowun Dodum"/>
                <a:cs typeface="Gowun Dodum"/>
                <a:sym typeface="Gowun Dodum"/>
              </a:rPr>
              <a:t>아동 양육비 지원</a:t>
            </a:r>
            <a:endParaRPr sz="19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58935dab4_0_305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8" name="Google Shape;358;g1958935dab4_0_305"/>
          <p:cNvSpPr txBox="1"/>
          <p:nvPr/>
        </p:nvSpPr>
        <p:spPr>
          <a:xfrm>
            <a:off x="4956575" y="2164325"/>
            <a:ext cx="3163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Gowun Dodum"/>
                <a:ea typeface="Gowun Dodum"/>
                <a:cs typeface="Gowun Dodum"/>
                <a:sym typeface="Gowun Dodum"/>
              </a:rPr>
              <a:t>보육교사 본인의 업무량이</a:t>
            </a:r>
            <a:r>
              <a:rPr lang="ko" sz="2200" b="1">
                <a:latin typeface="Gowun Dodum"/>
                <a:ea typeface="Gowun Dodum"/>
                <a:cs typeface="Gowun Dodum"/>
                <a:sym typeface="Gowun Dodum"/>
              </a:rPr>
              <a:t> 적절하다</a:t>
            </a:r>
            <a:r>
              <a:rPr lang="ko" sz="2200">
                <a:latin typeface="Gowun Dodum"/>
                <a:ea typeface="Gowun Dodum"/>
                <a:cs typeface="Gowun Dodum"/>
                <a:sym typeface="Gowun Dodum"/>
              </a:rPr>
              <a:t>, 단</a:t>
            </a:r>
            <a:r>
              <a:rPr lang="ko" sz="2200" b="1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2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6%</a:t>
            </a:r>
            <a:endParaRPr sz="2200" b="1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9" name="Google Shape;359;g1958935dab4_0_305"/>
          <p:cNvSpPr txBox="1"/>
          <p:nvPr/>
        </p:nvSpPr>
        <p:spPr>
          <a:xfrm>
            <a:off x="2857150" y="4743650"/>
            <a:ext cx="559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아동보호시설 영유아 양육실태 및 지원 방안, 육아정책연구소, 2020</a:t>
            </a:r>
            <a:endParaRPr sz="900" b="0" i="0" u="none" strike="noStrike" cap="none" dirty="0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60" name="Google Shape;360;g1958935dab4_0_305"/>
          <p:cNvSpPr/>
          <p:nvPr/>
        </p:nvSpPr>
        <p:spPr>
          <a:xfrm>
            <a:off x="1097883" y="1689227"/>
            <a:ext cx="2449800" cy="2378400"/>
          </a:xfrm>
          <a:prstGeom prst="pie">
            <a:avLst>
              <a:gd name="adj1" fmla="val 4335373"/>
              <a:gd name="adj2" fmla="val 7452028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958935dab4_0_305"/>
          <p:cNvSpPr/>
          <p:nvPr/>
        </p:nvSpPr>
        <p:spPr>
          <a:xfrm>
            <a:off x="1097883" y="1689227"/>
            <a:ext cx="2449800" cy="2378400"/>
          </a:xfrm>
          <a:prstGeom prst="pie">
            <a:avLst>
              <a:gd name="adj1" fmla="val 16172305"/>
              <a:gd name="adj2" fmla="val 4366404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958935dab4_0_305"/>
          <p:cNvSpPr/>
          <p:nvPr/>
        </p:nvSpPr>
        <p:spPr>
          <a:xfrm>
            <a:off x="1097883" y="1689227"/>
            <a:ext cx="2449800" cy="2378400"/>
          </a:xfrm>
          <a:prstGeom prst="pie">
            <a:avLst>
              <a:gd name="adj1" fmla="val 7344861"/>
              <a:gd name="adj2" fmla="val 14130618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958935dab4_0_305"/>
          <p:cNvSpPr/>
          <p:nvPr/>
        </p:nvSpPr>
        <p:spPr>
          <a:xfrm>
            <a:off x="1020775" y="1406076"/>
            <a:ext cx="2449800" cy="2378400"/>
          </a:xfrm>
          <a:prstGeom prst="pie">
            <a:avLst>
              <a:gd name="adj1" fmla="val 14040015"/>
              <a:gd name="adj2" fmla="val 1620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958935dab4_0_263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69" name="Google Shape;369;g1958935dab4_0_263"/>
          <p:cNvSpPr txBox="1"/>
          <p:nvPr/>
        </p:nvSpPr>
        <p:spPr>
          <a:xfrm>
            <a:off x="2273258" y="4704350"/>
            <a:ext cx="459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2021년 하반기 지역별고용조사 맞벌이 가구 및 1인 가구 고용 현황. 통계청, 2022</a:t>
            </a:r>
            <a:endParaRPr sz="500" i="0" strike="noStrike" cap="none" dirty="0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0" name="Google Shape;370;g1958935dab4_0_263"/>
          <p:cNvSpPr/>
          <p:nvPr/>
        </p:nvSpPr>
        <p:spPr>
          <a:xfrm>
            <a:off x="3135900" y="1642775"/>
            <a:ext cx="2872200" cy="2788200"/>
          </a:xfrm>
          <a:prstGeom prst="pie">
            <a:avLst>
              <a:gd name="adj1" fmla="val 16172305"/>
              <a:gd name="adj2" fmla="val 4366404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958935dab4_0_263"/>
          <p:cNvSpPr/>
          <p:nvPr/>
        </p:nvSpPr>
        <p:spPr>
          <a:xfrm>
            <a:off x="3135900" y="1642775"/>
            <a:ext cx="2872200" cy="2788200"/>
          </a:xfrm>
          <a:prstGeom prst="pie">
            <a:avLst>
              <a:gd name="adj1" fmla="val 4302147"/>
              <a:gd name="adj2" fmla="val 16243608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1958935dab4_0_263"/>
          <p:cNvSpPr txBox="1"/>
          <p:nvPr/>
        </p:nvSpPr>
        <p:spPr>
          <a:xfrm>
            <a:off x="1953725" y="863525"/>
            <a:ext cx="5341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latin typeface="Gowun Dodum"/>
                <a:ea typeface="Gowun Dodum"/>
                <a:cs typeface="Gowun Dodum"/>
                <a:sym typeface="Gowun Dodum"/>
              </a:rPr>
              <a:t>맞벌이 가구 </a:t>
            </a:r>
            <a:r>
              <a:rPr lang="ko" sz="29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53%</a:t>
            </a:r>
            <a:endParaRPr sz="2900" b="1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3" name="Google Shape;373;g1958935dab4_0_263"/>
          <p:cNvSpPr txBox="1"/>
          <p:nvPr/>
        </p:nvSpPr>
        <p:spPr>
          <a:xfrm>
            <a:off x="1953725" y="592350"/>
            <a:ext cx="5341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자녀가 있는 가구 중</a:t>
            </a:r>
            <a:endParaRPr sz="1500" b="1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58935dab4_0_464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9" name="Google Shape;379;g1958935dab4_0_464"/>
          <p:cNvSpPr txBox="1"/>
          <p:nvPr/>
        </p:nvSpPr>
        <p:spPr>
          <a:xfrm>
            <a:off x="281388" y="2200800"/>
            <a:ext cx="8581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Gowun Dodum"/>
                <a:ea typeface="Gowun Dodum"/>
                <a:cs typeface="Gowun Dodum"/>
                <a:sym typeface="Gowun Dodum"/>
              </a:rPr>
              <a:t>아이들이 보호자의 시선 속에</a:t>
            </a:r>
            <a:endParaRPr sz="2300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2300">
                <a:latin typeface="Gowun Dodum"/>
                <a:ea typeface="Gowun Dodum"/>
                <a:cs typeface="Gowun Dodum"/>
                <a:sym typeface="Gowun Dodum"/>
              </a:rPr>
              <a:t>항상 존재하기는 어려운 상황입니다.</a:t>
            </a:r>
            <a:endParaRPr sz="23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1958935dab4_1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6638" y="1526050"/>
            <a:ext cx="4196275" cy="25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958935dab4_11_0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86" name="Google Shape;386;g1958935dab4_11_0"/>
          <p:cNvSpPr txBox="1"/>
          <p:nvPr/>
        </p:nvSpPr>
        <p:spPr>
          <a:xfrm>
            <a:off x="307088" y="2571750"/>
            <a:ext cx="4196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dirty="0">
                <a:latin typeface="Gowun Dodum"/>
                <a:ea typeface="Gowun Dodum"/>
                <a:cs typeface="Gowun Dodum"/>
                <a:sym typeface="Gowun Dodum"/>
              </a:rPr>
              <a:t>혼자 노는 아이들을 위해</a:t>
            </a:r>
            <a:endParaRPr sz="23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958935dab4_0_438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92" name="Google Shape;392;g1958935dab4_0_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600" y="1515297"/>
            <a:ext cx="4196275" cy="26208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958935dab4_0_438"/>
          <p:cNvSpPr txBox="1"/>
          <p:nvPr/>
        </p:nvSpPr>
        <p:spPr>
          <a:xfrm>
            <a:off x="4572000" y="2571750"/>
            <a:ext cx="4264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재미있게 배울 수 있는 게 있다면?</a:t>
            </a:r>
            <a:endParaRPr sz="16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rgbClr val="000000"/>
      </a:dk1>
      <a:lt1>
        <a:srgbClr val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389</Words>
  <Application>Microsoft Office PowerPoint</Application>
  <PresentationFormat>화면 슬라이드 쇼(16:9)</PresentationFormat>
  <Paragraphs>110</Paragraphs>
  <Slides>30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Lato Light</vt:lpstr>
      <vt:lpstr>Calibri</vt:lpstr>
      <vt:lpstr>Noto Sans Symbols</vt:lpstr>
      <vt:lpstr>Gowun Dodum</vt:lpstr>
      <vt:lpstr>Arial</vt:lpstr>
      <vt:lpstr>Lato</vt:lpstr>
      <vt:lpstr>Lato Black</vt:lpstr>
      <vt:lpstr>Poor Story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multicampus</cp:lastModifiedBy>
  <cp:revision>17</cp:revision>
  <dcterms:modified xsi:type="dcterms:W3CDTF">2022-11-23T07:13:05Z</dcterms:modified>
</cp:coreProperties>
</file>